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ublic Sans Thin" charset="1" panose="00000000000000000000"/>
      <p:regular r:id="rId10"/>
    </p:embeddedFont>
    <p:embeddedFont>
      <p:font typeface="Public Sans Thin Bold" charset="1" panose="00000000000000000000"/>
      <p:regular r:id="rId11"/>
    </p:embeddedFont>
    <p:embeddedFont>
      <p:font typeface="Public Sans Thin Italics" charset="1" panose="00000000000000000000"/>
      <p:regular r:id="rId12"/>
    </p:embeddedFont>
    <p:embeddedFont>
      <p:font typeface="Public Sans Thin Bold Italics" charset="1" panose="00000000000000000000"/>
      <p:regular r:id="rId13"/>
    </p:embeddedFont>
    <p:embeddedFont>
      <p:font typeface="Open Sauce" charset="1" panose="00000500000000000000"/>
      <p:regular r:id="rId14"/>
    </p:embeddedFont>
    <p:embeddedFont>
      <p:font typeface="Open Sauce Bold" charset="1" panose="00000800000000000000"/>
      <p:regular r:id="rId15"/>
    </p:embeddedFont>
    <p:embeddedFont>
      <p:font typeface="Open Sauce Italics" charset="1" panose="00000500000000000000"/>
      <p:regular r:id="rId16"/>
    </p:embeddedFont>
    <p:embeddedFont>
      <p:font typeface="Open Sauce Bold Italics" charset="1" panose="00000800000000000000"/>
      <p:regular r:id="rId17"/>
    </p:embeddedFont>
    <p:embeddedFont>
      <p:font typeface="Open Sauce SemiBold" charset="1" panose="00000700000000000000"/>
      <p:regular r:id="rId18"/>
    </p:embeddedFont>
    <p:embeddedFont>
      <p:font typeface="Open Sauce SemiBold Bold" charset="1" panose="00000A00000000000000"/>
      <p:regular r:id="rId19"/>
    </p:embeddedFont>
    <p:embeddedFont>
      <p:font typeface="Open Sauce SemiBold Italics" charset="1" panose="00000700000000000000"/>
      <p:regular r:id="rId20"/>
    </p:embeddedFont>
    <p:embeddedFont>
      <p:font typeface="Open Sauce SemiBold Bold Italics" charset="1" panose="00000A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1000" y="1139099"/>
            <a:ext cx="17526000" cy="8723177"/>
            <a:chOff x="0" y="0"/>
            <a:chExt cx="4258875" cy="21197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58875" cy="2119761"/>
            </a:xfrm>
            <a:custGeom>
              <a:avLst/>
              <a:gdLst/>
              <a:ahLst/>
              <a:cxnLst/>
              <a:rect r="r" b="b" t="t" l="l"/>
              <a:pathLst>
                <a:path h="2119761" w="4258875">
                  <a:moveTo>
                    <a:pt x="0" y="0"/>
                  </a:moveTo>
                  <a:lnTo>
                    <a:pt x="4258875" y="0"/>
                  </a:lnTo>
                  <a:lnTo>
                    <a:pt x="4258875" y="2119761"/>
                  </a:lnTo>
                  <a:lnTo>
                    <a:pt x="0" y="2119761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6D6B6B"/>
              </a:solidFill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5358162" y="2143728"/>
            <a:ext cx="0" cy="5290601"/>
          </a:xfrm>
          <a:prstGeom prst="line">
            <a:avLst/>
          </a:prstGeom>
          <a:ln cap="flat" w="19050">
            <a:solidFill>
              <a:srgbClr val="6D6B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H="true">
            <a:off x="381000" y="7462904"/>
            <a:ext cx="17526000" cy="0"/>
          </a:xfrm>
          <a:prstGeom prst="line">
            <a:avLst/>
          </a:prstGeom>
          <a:ln cap="flat" w="19050">
            <a:solidFill>
              <a:srgbClr val="6D6B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H="true" flipV="true">
            <a:off x="9144000" y="7462904"/>
            <a:ext cx="0" cy="2415863"/>
          </a:xfrm>
          <a:prstGeom prst="line">
            <a:avLst/>
          </a:prstGeom>
          <a:ln cap="flat" w="19050">
            <a:solidFill>
              <a:srgbClr val="6D6B6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7472901" y="381000"/>
            <a:ext cx="3344811" cy="609600"/>
            <a:chOff x="0" y="0"/>
            <a:chExt cx="812800" cy="14813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148135"/>
            </a:xfrm>
            <a:custGeom>
              <a:avLst/>
              <a:gdLst/>
              <a:ahLst/>
              <a:cxnLst/>
              <a:rect r="r" b="b" t="t" l="l"/>
              <a:pathLst>
                <a:path h="14813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8135"/>
                  </a:lnTo>
                  <a:lnTo>
                    <a:pt x="0" y="148135"/>
                  </a:lnTo>
                  <a:close/>
                </a:path>
              </a:pathLst>
            </a:custGeom>
            <a:solidFill>
              <a:srgbClr val="EDE9D3"/>
            </a:solidFill>
            <a:ln>
              <a:noFill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7545" y="381000"/>
            <a:ext cx="3344811" cy="609600"/>
            <a:chOff x="0" y="0"/>
            <a:chExt cx="812800" cy="14813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148135"/>
            </a:xfrm>
            <a:custGeom>
              <a:avLst/>
              <a:gdLst/>
              <a:ahLst/>
              <a:cxnLst/>
              <a:rect r="r" b="b" t="t" l="l"/>
              <a:pathLst>
                <a:path h="14813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48135"/>
                  </a:lnTo>
                  <a:lnTo>
                    <a:pt x="0" y="148135"/>
                  </a:lnTo>
                  <a:close/>
                </a:path>
              </a:pathLst>
            </a:custGeom>
            <a:solidFill>
              <a:srgbClr val="EDE9D3"/>
            </a:solidFill>
            <a:ln>
              <a:noFill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562189" y="381000"/>
            <a:ext cx="1576729" cy="609600"/>
            <a:chOff x="0" y="0"/>
            <a:chExt cx="383150" cy="14813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83150" cy="148135"/>
            </a:xfrm>
            <a:custGeom>
              <a:avLst/>
              <a:gdLst/>
              <a:ahLst/>
              <a:cxnLst/>
              <a:rect r="r" b="b" t="t" l="l"/>
              <a:pathLst>
                <a:path h="148135" w="383150">
                  <a:moveTo>
                    <a:pt x="0" y="0"/>
                  </a:moveTo>
                  <a:lnTo>
                    <a:pt x="383150" y="0"/>
                  </a:lnTo>
                  <a:lnTo>
                    <a:pt x="383150" y="148135"/>
                  </a:lnTo>
                  <a:lnTo>
                    <a:pt x="0" y="148135"/>
                  </a:lnTo>
                  <a:close/>
                </a:path>
              </a:pathLst>
            </a:custGeom>
            <a:solidFill>
              <a:srgbClr val="EDE9D3"/>
            </a:solidFill>
            <a:ln>
              <a:noFill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6330271" y="381000"/>
            <a:ext cx="1576729" cy="609600"/>
            <a:chOff x="0" y="0"/>
            <a:chExt cx="383150" cy="1481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83150" cy="148135"/>
            </a:xfrm>
            <a:custGeom>
              <a:avLst/>
              <a:gdLst/>
              <a:ahLst/>
              <a:cxnLst/>
              <a:rect r="r" b="b" t="t" l="l"/>
              <a:pathLst>
                <a:path h="148135" w="383150">
                  <a:moveTo>
                    <a:pt x="0" y="0"/>
                  </a:moveTo>
                  <a:lnTo>
                    <a:pt x="383150" y="0"/>
                  </a:lnTo>
                  <a:lnTo>
                    <a:pt x="383150" y="148135"/>
                  </a:lnTo>
                  <a:lnTo>
                    <a:pt x="0" y="148135"/>
                  </a:lnTo>
                  <a:close/>
                </a:path>
              </a:pathLst>
            </a:custGeom>
            <a:solidFill>
              <a:srgbClr val="EDE9D3"/>
            </a:solidFill>
            <a:ln>
              <a:noFill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AutoShape 20" id="20"/>
          <p:cNvSpPr/>
          <p:nvPr/>
        </p:nvSpPr>
        <p:spPr>
          <a:xfrm flipH="true">
            <a:off x="381000" y="2153253"/>
            <a:ext cx="17526000" cy="0"/>
          </a:xfrm>
          <a:prstGeom prst="line">
            <a:avLst/>
          </a:prstGeom>
          <a:ln cap="flat" w="19050">
            <a:solidFill>
              <a:srgbClr val="6D6B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flipH="true" flipV="true">
            <a:off x="12988633" y="2162795"/>
            <a:ext cx="9525" cy="5328701"/>
          </a:xfrm>
          <a:prstGeom prst="line">
            <a:avLst/>
          </a:prstGeom>
          <a:ln cap="flat" w="19050">
            <a:solidFill>
              <a:srgbClr val="6D6B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17216923" y="1477980"/>
            <a:ext cx="463070" cy="370456"/>
          </a:xfrm>
          <a:custGeom>
            <a:avLst/>
            <a:gdLst/>
            <a:ahLst/>
            <a:cxnLst/>
            <a:rect r="r" b="b" t="t" l="l"/>
            <a:pathLst>
              <a:path h="370456" w="463070">
                <a:moveTo>
                  <a:pt x="0" y="0"/>
                </a:moveTo>
                <a:lnTo>
                  <a:pt x="463070" y="0"/>
                </a:lnTo>
                <a:lnTo>
                  <a:pt x="463070" y="370456"/>
                </a:lnTo>
                <a:lnTo>
                  <a:pt x="0" y="370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731660" y="2269208"/>
            <a:ext cx="466222" cy="478399"/>
          </a:xfrm>
          <a:custGeom>
            <a:avLst/>
            <a:gdLst/>
            <a:ahLst/>
            <a:cxnLst/>
            <a:rect r="r" b="b" t="t" l="l"/>
            <a:pathLst>
              <a:path h="478399" w="466222">
                <a:moveTo>
                  <a:pt x="0" y="0"/>
                </a:moveTo>
                <a:lnTo>
                  <a:pt x="466221" y="0"/>
                </a:lnTo>
                <a:lnTo>
                  <a:pt x="466221" y="478399"/>
                </a:lnTo>
                <a:lnTo>
                  <a:pt x="0" y="478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7186976" y="2300158"/>
            <a:ext cx="522965" cy="498124"/>
          </a:xfrm>
          <a:custGeom>
            <a:avLst/>
            <a:gdLst/>
            <a:ahLst/>
            <a:cxnLst/>
            <a:rect r="r" b="b" t="t" l="l"/>
            <a:pathLst>
              <a:path h="498124" w="522965">
                <a:moveTo>
                  <a:pt x="0" y="0"/>
                </a:moveTo>
                <a:lnTo>
                  <a:pt x="522965" y="0"/>
                </a:lnTo>
                <a:lnTo>
                  <a:pt x="522965" y="498125"/>
                </a:lnTo>
                <a:lnTo>
                  <a:pt x="0" y="4981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216923" y="4927798"/>
            <a:ext cx="527524" cy="548465"/>
          </a:xfrm>
          <a:custGeom>
            <a:avLst/>
            <a:gdLst/>
            <a:ahLst/>
            <a:cxnLst/>
            <a:rect r="r" b="b" t="t" l="l"/>
            <a:pathLst>
              <a:path h="548465" w="527524">
                <a:moveTo>
                  <a:pt x="0" y="0"/>
                </a:moveTo>
                <a:lnTo>
                  <a:pt x="527524" y="0"/>
                </a:lnTo>
                <a:lnTo>
                  <a:pt x="527524" y="548465"/>
                </a:lnTo>
                <a:lnTo>
                  <a:pt x="0" y="5484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2312358" y="2322033"/>
            <a:ext cx="476250" cy="476250"/>
          </a:xfrm>
          <a:custGeom>
            <a:avLst/>
            <a:gdLst/>
            <a:ahLst/>
            <a:cxnLst/>
            <a:rect r="r" b="b" t="t" l="l"/>
            <a:pathLst>
              <a:path h="476250" w="476250">
                <a:moveTo>
                  <a:pt x="0" y="0"/>
                </a:moveTo>
                <a:lnTo>
                  <a:pt x="476250" y="0"/>
                </a:lnTo>
                <a:lnTo>
                  <a:pt x="476250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285777" y="7605779"/>
            <a:ext cx="667723" cy="615140"/>
          </a:xfrm>
          <a:custGeom>
            <a:avLst/>
            <a:gdLst/>
            <a:ahLst/>
            <a:cxnLst/>
            <a:rect r="r" b="b" t="t" l="l"/>
            <a:pathLst>
              <a:path h="615140" w="667723">
                <a:moveTo>
                  <a:pt x="0" y="0"/>
                </a:moveTo>
                <a:lnTo>
                  <a:pt x="667723" y="0"/>
                </a:lnTo>
                <a:lnTo>
                  <a:pt x="667723" y="615140"/>
                </a:lnTo>
                <a:lnTo>
                  <a:pt x="0" y="6151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7168832" y="7605779"/>
            <a:ext cx="559253" cy="480958"/>
          </a:xfrm>
          <a:custGeom>
            <a:avLst/>
            <a:gdLst/>
            <a:ahLst/>
            <a:cxnLst/>
            <a:rect r="r" b="b" t="t" l="l"/>
            <a:pathLst>
              <a:path h="480958" w="559253">
                <a:moveTo>
                  <a:pt x="0" y="0"/>
                </a:moveTo>
                <a:lnTo>
                  <a:pt x="559253" y="0"/>
                </a:lnTo>
                <a:lnTo>
                  <a:pt x="559253" y="480958"/>
                </a:lnTo>
                <a:lnTo>
                  <a:pt x="0" y="4809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9" id="29"/>
          <p:cNvSpPr/>
          <p:nvPr/>
        </p:nvSpPr>
        <p:spPr>
          <a:xfrm flipH="true">
            <a:off x="12979108" y="4847514"/>
            <a:ext cx="4927892" cy="0"/>
          </a:xfrm>
          <a:prstGeom prst="line">
            <a:avLst/>
          </a:prstGeom>
          <a:ln cap="flat" w="19050">
            <a:solidFill>
              <a:srgbClr val="6D6B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4731660" y="4971921"/>
            <a:ext cx="443956" cy="581284"/>
          </a:xfrm>
          <a:custGeom>
            <a:avLst/>
            <a:gdLst/>
            <a:ahLst/>
            <a:cxnLst/>
            <a:rect r="r" b="b" t="t" l="l"/>
            <a:pathLst>
              <a:path h="581284" w="443956">
                <a:moveTo>
                  <a:pt x="0" y="0"/>
                </a:moveTo>
                <a:lnTo>
                  <a:pt x="443955" y="0"/>
                </a:lnTo>
                <a:lnTo>
                  <a:pt x="443955" y="581283"/>
                </a:lnTo>
                <a:lnTo>
                  <a:pt x="0" y="5812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1" id="31"/>
          <p:cNvSpPr/>
          <p:nvPr/>
        </p:nvSpPr>
        <p:spPr>
          <a:xfrm flipH="true">
            <a:off x="420744" y="4857039"/>
            <a:ext cx="4927892" cy="0"/>
          </a:xfrm>
          <a:prstGeom prst="line">
            <a:avLst/>
          </a:prstGeom>
          <a:ln cap="flat" w="19050">
            <a:solidFill>
              <a:srgbClr val="6D6B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381000" y="429664"/>
            <a:ext cx="794307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080"/>
              </a:lnSpc>
            </a:pPr>
            <a:r>
              <a:rPr lang="en-US" sz="3400">
                <a:solidFill>
                  <a:srgbClr val="343434"/>
                </a:solidFill>
                <a:latin typeface="Open Sauce SemiBold Bold"/>
              </a:rPr>
              <a:t>Software Architecture Canvas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570833" y="476250"/>
            <a:ext cx="2356998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440"/>
              </a:lnSpc>
            </a:pPr>
            <a:r>
              <a:rPr lang="en-US" sz="1200">
                <a:solidFill>
                  <a:srgbClr val="36464B"/>
                </a:solidFill>
                <a:latin typeface="Open Sauce"/>
              </a:rPr>
              <a:t>Software System: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110715" y="476250"/>
            <a:ext cx="1506492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440"/>
              </a:lnSpc>
            </a:pPr>
            <a:r>
              <a:rPr lang="en-US" sz="1200">
                <a:solidFill>
                  <a:srgbClr val="36464B"/>
                </a:solidFill>
                <a:latin typeface="Open Sauce"/>
              </a:rPr>
              <a:t>Designed by Team: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4657631" y="476250"/>
            <a:ext cx="1316849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440"/>
              </a:lnSpc>
            </a:pPr>
            <a:r>
              <a:rPr lang="en-US" sz="1200">
                <a:solidFill>
                  <a:srgbClr val="36464B"/>
                </a:solidFill>
                <a:latin typeface="Open Sauce"/>
              </a:rPr>
              <a:t>Workshop Date: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424668" y="476250"/>
            <a:ext cx="1142123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440"/>
              </a:lnSpc>
            </a:pPr>
            <a:r>
              <a:rPr lang="en-US" sz="1200">
                <a:solidFill>
                  <a:srgbClr val="36464B"/>
                </a:solidFill>
                <a:latin typeface="Open Sauce"/>
              </a:rPr>
              <a:t>Iteration: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18799" y="2447458"/>
            <a:ext cx="2144689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919"/>
              </a:lnSpc>
            </a:pPr>
            <a:r>
              <a:rPr lang="en-US" sz="1599">
                <a:solidFill>
                  <a:srgbClr val="36464B"/>
                </a:solidFill>
                <a:latin typeface="Open Sauce SemiBold"/>
              </a:rPr>
              <a:t>Functional Overview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18799" y="7697044"/>
            <a:ext cx="6277432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36464B"/>
                </a:solidFill>
                <a:latin typeface="Open Sauce SemiBold"/>
              </a:rPr>
              <a:t>Architectural hypotheses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334500" y="7697044"/>
            <a:ext cx="3644608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919"/>
              </a:lnSpc>
            </a:pPr>
            <a:r>
              <a:rPr lang="en-US" sz="1599">
                <a:solidFill>
                  <a:srgbClr val="36464B"/>
                </a:solidFill>
                <a:latin typeface="Open Sauce SemiBold"/>
              </a:rPr>
              <a:t>Technical Challenges &amp; Risks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141033" y="2328396"/>
            <a:ext cx="2977799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919"/>
              </a:lnSpc>
            </a:pPr>
            <a:r>
              <a:rPr lang="en-US" sz="1599">
                <a:solidFill>
                  <a:srgbClr val="36464B"/>
                </a:solidFill>
                <a:latin typeface="Open Sauce SemiBold"/>
              </a:rPr>
              <a:t>Organisational Constraints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121983" y="5014913"/>
            <a:ext cx="2709833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919"/>
              </a:lnSpc>
            </a:pPr>
            <a:r>
              <a:rPr lang="en-US" sz="1599">
                <a:solidFill>
                  <a:srgbClr val="36464B"/>
                </a:solidFill>
                <a:latin typeface="Open Sauce SemiBold"/>
              </a:rPr>
              <a:t>Technical Constraints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582195" y="2433171"/>
            <a:ext cx="3880677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919"/>
              </a:lnSpc>
            </a:pPr>
            <a:r>
              <a:rPr lang="en-US" sz="1599">
                <a:solidFill>
                  <a:srgbClr val="36464B"/>
                </a:solidFill>
                <a:latin typeface="Open Sauce SemiBold"/>
              </a:rPr>
              <a:t>Business Context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18799" y="2936629"/>
            <a:ext cx="3793896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800"/>
              </a:lnSpc>
            </a:pPr>
            <a:r>
              <a:rPr lang="en-US" sz="1500">
                <a:solidFill>
                  <a:srgbClr val="36464B"/>
                </a:solidFill>
                <a:latin typeface="Public Sans Thin"/>
              </a:rPr>
              <a:t>The most important functional requirements at a high level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168732" y="2788758"/>
            <a:ext cx="2922401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500">
                <a:solidFill>
                  <a:srgbClr val="36464B"/>
                </a:solidFill>
                <a:latin typeface="Public Sans Thin Italics"/>
              </a:rPr>
              <a:t>Any organisational requirement that limits the software architects' freedom of decision.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141033" y="5491163"/>
            <a:ext cx="2922401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800"/>
              </a:lnSpc>
            </a:pPr>
            <a:r>
              <a:rPr lang="en-US" sz="1500">
                <a:solidFill>
                  <a:srgbClr val="36464B"/>
                </a:solidFill>
                <a:latin typeface="Public Sans Thin Italics"/>
              </a:rPr>
              <a:t>Any technical requirement that restricts the software architects' freedom of decision.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582195" y="2804646"/>
            <a:ext cx="6381032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500">
                <a:solidFill>
                  <a:srgbClr val="36464B"/>
                </a:solidFill>
                <a:latin typeface="Public Sans Thin Italics"/>
              </a:rPr>
              <a:t>Separate your system under construction as a black box from all its communication partners. Communication partners are neighbouring external systems and users.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334500" y="7982794"/>
            <a:ext cx="6286713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800"/>
              </a:lnSpc>
            </a:pPr>
            <a:r>
              <a:rPr lang="en-US" sz="1500">
                <a:solidFill>
                  <a:srgbClr val="36464B"/>
                </a:solidFill>
                <a:latin typeface="Public Sans Thin Italics"/>
              </a:rPr>
              <a:t>Identified current known challenges technical risks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18799" y="8144719"/>
            <a:ext cx="4788632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800"/>
              </a:lnSpc>
            </a:pPr>
            <a:r>
              <a:rPr lang="en-US" sz="1500">
                <a:solidFill>
                  <a:srgbClr val="36464B"/>
                </a:solidFill>
                <a:latin typeface="Public Sans Thin Italics"/>
              </a:rPr>
              <a:t>Resulting architectural hypotheses and important, expensive, large-scale or risky architectural decisions, including justifications.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18799" y="1534620"/>
            <a:ext cx="2144689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919"/>
              </a:lnSpc>
            </a:pPr>
            <a:r>
              <a:rPr lang="en-US" sz="1599">
                <a:solidFill>
                  <a:srgbClr val="36464B"/>
                </a:solidFill>
                <a:latin typeface="Open Sauce SemiBold"/>
              </a:rPr>
              <a:t>Business Case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763488" y="1534620"/>
            <a:ext cx="12244383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800"/>
              </a:lnSpc>
            </a:pPr>
            <a:r>
              <a:rPr lang="en-US" sz="1500">
                <a:solidFill>
                  <a:srgbClr val="36464B"/>
                </a:solidFill>
                <a:latin typeface="Public Sans Thin Italics"/>
              </a:rPr>
              <a:t>Brief description of the business case or economic driver behind the software system.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81000" y="180975"/>
            <a:ext cx="12244383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560"/>
              </a:lnSpc>
            </a:pPr>
            <a:r>
              <a:rPr lang="en-US" sz="1300">
                <a:solidFill>
                  <a:srgbClr val="36464B"/>
                </a:solidFill>
                <a:latin typeface="Public Sans Thin"/>
              </a:rPr>
              <a:t>workingsoftware.dev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618799" y="5014913"/>
            <a:ext cx="2144689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919"/>
              </a:lnSpc>
            </a:pPr>
            <a:r>
              <a:rPr lang="en-US" sz="1599">
                <a:solidFill>
                  <a:srgbClr val="36464B"/>
                </a:solidFill>
                <a:latin typeface="Open Sauce SemiBold"/>
              </a:rPr>
              <a:t>Quality Goals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18799" y="5491163"/>
            <a:ext cx="3533751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800"/>
              </a:lnSpc>
            </a:pPr>
            <a:r>
              <a:rPr lang="en-US" sz="1500">
                <a:solidFill>
                  <a:srgbClr val="36464B"/>
                </a:solidFill>
                <a:latin typeface="Public Sans Thin Italics"/>
              </a:rPr>
              <a:t>The three most important quality goals for the architecture, which have the highest priority for the most important stakeholder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6857107" y="9962466"/>
            <a:ext cx="1049893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560"/>
              </a:lnSpc>
            </a:pPr>
            <a:r>
              <a:rPr lang="en-US" sz="1300">
                <a:solidFill>
                  <a:srgbClr val="36464B"/>
                </a:solidFill>
                <a:latin typeface="Public Sans Thin"/>
              </a:rPr>
              <a:t>Version 1.0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DAFnseNGxBU</dc:identifier>
  <dcterms:modified xsi:type="dcterms:W3CDTF">2011-08-01T06:04:30Z</dcterms:modified>
  <cp:revision>1</cp:revision>
</cp:coreProperties>
</file>